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8" r:id="rId1"/>
  </p:sldMasterIdLst>
  <p:sldIdLst>
    <p:sldId id="256" r:id="rId2"/>
    <p:sldId id="269" r:id="rId3"/>
    <p:sldId id="264" r:id="rId4"/>
    <p:sldId id="268" r:id="rId5"/>
    <p:sldId id="263" r:id="rId6"/>
    <p:sldId id="265" r:id="rId7"/>
    <p:sldId id="270" r:id="rId8"/>
    <p:sldId id="266" r:id="rId9"/>
    <p:sldId id="267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2037"/>
    <a:srgbClr val="FFCC66"/>
    <a:srgbClr val="FFCC99"/>
    <a:srgbClr val="FFFFCC"/>
    <a:srgbClr val="C21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32" autoAdjust="0"/>
    <p:restoredTop sz="94573" autoAdjust="0"/>
  </p:normalViewPr>
  <p:slideViewPr>
    <p:cSldViewPr snapToGrid="0" snapToObjects="1">
      <p:cViewPr varScale="1">
        <p:scale>
          <a:sx n="138" d="100"/>
          <a:sy n="138" d="100"/>
        </p:scale>
        <p:origin x="126" y="5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403" y="1890033"/>
            <a:ext cx="8396462" cy="584775"/>
          </a:xfrm>
        </p:spPr>
        <p:txBody>
          <a:bodyPr anchor="b" anchorCtr="0">
            <a:spAutoFit/>
          </a:bodyPr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459038"/>
            <a:ext cx="9152523" cy="482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8381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>
        <p:fad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0" y="4891725"/>
            <a:ext cx="9144000" cy="17396"/>
          </a:xfrm>
          <a:prstGeom prst="line">
            <a:avLst/>
          </a:prstGeom>
          <a:ln>
            <a:gradFill flip="none" rotWithShape="1">
              <a:gsLst>
                <a:gs pos="60000">
                  <a:srgbClr val="D42037"/>
                </a:gs>
                <a:gs pos="5000">
                  <a:srgbClr val="FFFFFF">
                    <a:alpha val="0"/>
                  </a:srgb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453625" y="4710113"/>
            <a:ext cx="2233175" cy="338554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0"/>
                  <a:lumOff val="100000"/>
                </a:schemeClr>
              </a:gs>
              <a:gs pos="0">
                <a:schemeClr val="bg1">
                  <a:lumMod val="99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C00000"/>
                </a:solidFill>
                <a:latin typeface="Avenir Medium Oblique"/>
              </a:rPr>
              <a:t>Fiber Cleaving Tutorial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858954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3646"/>
            <a:ext cx="8229600" cy="33944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>
        <p:fad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5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6237"/>
            <a:ext cx="822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9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25000">
        <p:fade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D4203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1200"/>
        </a:spcBef>
        <a:buClr>
          <a:srgbClr val="D42037"/>
        </a:buClr>
        <a:buSzPct val="75000"/>
        <a:buFont typeface="Wingdings" panose="05000000000000000000" pitchFamily="2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defTabSz="457200" rtl="0" eaLnBrk="1" latinLnBrk="0" hangingPunct="1">
        <a:spcBef>
          <a:spcPts val="1200"/>
        </a:spcBef>
        <a:buClr>
          <a:srgbClr val="D42037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88925" algn="l" defTabSz="457200" rtl="0" eaLnBrk="1" latinLnBrk="0" hangingPunct="1">
        <a:spcBef>
          <a:spcPts val="1200"/>
        </a:spcBef>
        <a:buClr>
          <a:srgbClr val="D42037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200"/>
        </a:spcBef>
        <a:buClr>
          <a:srgbClr val="D42037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200"/>
        </a:spcBef>
        <a:buClr>
          <a:srgbClr val="D42037"/>
        </a:buClr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D42037"/>
                </a:solidFill>
                <a:latin typeface="Arial"/>
                <a:cs typeface="Arial"/>
              </a:rPr>
              <a:t>Fiber Cleaving Tutorial</a:t>
            </a:r>
            <a:endParaRPr lang="en-US" sz="3200" b="1" dirty="0">
              <a:solidFill>
                <a:srgbClr val="D42037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9038"/>
            <a:ext cx="9152523" cy="482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2276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4608471" y="760064"/>
            <a:ext cx="4535804" cy="4040672"/>
            <a:chOff x="4608471" y="760064"/>
            <a:chExt cx="4535804" cy="40406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189" y="760064"/>
              <a:ext cx="2212086" cy="2212086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Rectangle 37"/>
            <p:cNvSpPr/>
            <p:nvPr/>
          </p:nvSpPr>
          <p:spPr>
            <a:xfrm>
              <a:off x="4608471" y="2197305"/>
              <a:ext cx="23652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0.22 NA Glass-Clad</a:t>
              </a:r>
              <a:b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</a:br>
              <a: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MM Fiber</a:t>
              </a:r>
              <a:endParaRPr lang="en-US" sz="1400" b="1" dirty="0">
                <a:solidFill>
                  <a:srgbClr val="404040"/>
                </a:solidFill>
                <a:latin typeface="Avenir Book"/>
                <a:cs typeface="Avenir Book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441" y="2831177"/>
              <a:ext cx="1969559" cy="196955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Rectangle 38"/>
            <p:cNvSpPr/>
            <p:nvPr/>
          </p:nvSpPr>
          <p:spPr>
            <a:xfrm>
              <a:off x="4935506" y="4073972"/>
              <a:ext cx="23652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0.39 NA TECS-Clad</a:t>
              </a:r>
              <a:b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</a:br>
              <a: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MM Fiber</a:t>
              </a:r>
              <a:endParaRPr lang="en-US" sz="1400" b="1" dirty="0">
                <a:solidFill>
                  <a:srgbClr val="404040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3646"/>
            <a:ext cx="4846871" cy="3394472"/>
          </a:xfrm>
        </p:spPr>
        <p:txBody>
          <a:bodyPr/>
          <a:lstStyle/>
          <a:p>
            <a:r>
              <a:rPr lang="en-US" dirty="0" smtClean="0"/>
              <a:t>Light is Guided Within Silica Core</a:t>
            </a:r>
          </a:p>
          <a:p>
            <a:r>
              <a:rPr lang="en-US" dirty="0" smtClean="0"/>
              <a:t>Numerical Aperture (NA) Determines Acceptance/Emission Angle</a:t>
            </a:r>
          </a:p>
          <a:p>
            <a:r>
              <a:rPr lang="en-US" dirty="0" smtClean="0"/>
              <a:t>Two types of Cladding Material:</a:t>
            </a:r>
          </a:p>
          <a:p>
            <a:pPr lvl="1"/>
            <a:r>
              <a:rPr lang="en-US" dirty="0" smtClean="0"/>
              <a:t>Fluorine-Doped Glass</a:t>
            </a:r>
          </a:p>
          <a:p>
            <a:pPr lvl="1"/>
            <a:r>
              <a:rPr lang="en-US" dirty="0" smtClean="0"/>
              <a:t>TECS Hard Polymer</a:t>
            </a:r>
          </a:p>
          <a:p>
            <a:r>
              <a:rPr lang="en-US" dirty="0" smtClean="0"/>
              <a:t>Coating Layer Protects Fiber and is Stripped Prior to Cleaving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Structure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6688137" y="958722"/>
            <a:ext cx="2242333" cy="2293125"/>
            <a:chOff x="6688137" y="958722"/>
            <a:chExt cx="2242333" cy="229312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8168915" y="1117062"/>
              <a:ext cx="6395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688137" y="958722"/>
              <a:ext cx="1535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Acrylate Coating</a:t>
              </a:r>
              <a:endParaRPr lang="en-US" sz="14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8436864" y="3119489"/>
              <a:ext cx="4936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156599" y="2944070"/>
              <a:ext cx="1535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Tefzel</a:t>
              </a:r>
              <a:r>
                <a:rPr lang="en-US" sz="1400" dirty="0" smtClean="0"/>
                <a:t> Coating</a:t>
              </a:r>
              <a:endParaRPr lang="en-US" sz="14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97377" y="1279085"/>
            <a:ext cx="2368589" cy="523220"/>
            <a:chOff x="6097377" y="1279085"/>
            <a:chExt cx="2368589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6097377" y="1279085"/>
              <a:ext cx="1535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Fluorine-Doped Glass Cladding</a:t>
              </a:r>
              <a:endParaRPr lang="en-US" sz="1400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7626371" y="1549878"/>
              <a:ext cx="8395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236313" y="3192018"/>
            <a:ext cx="2395453" cy="523220"/>
            <a:chOff x="6236313" y="3192018"/>
            <a:chExt cx="2395453" cy="523220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7790688" y="3463842"/>
              <a:ext cx="8410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236313" y="3192018"/>
              <a:ext cx="1535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TECS Polymer Cladding</a:t>
              </a:r>
              <a:endParaRPr lang="en-US" sz="14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05386" y="1770859"/>
            <a:ext cx="2204824" cy="2267580"/>
            <a:chOff x="6005386" y="1770859"/>
            <a:chExt cx="2204824" cy="2267580"/>
          </a:xfrm>
        </p:grpSpPr>
        <p:sp>
          <p:nvSpPr>
            <p:cNvPr id="13" name="TextBox 12"/>
            <p:cNvSpPr txBox="1"/>
            <p:nvPr/>
          </p:nvSpPr>
          <p:spPr>
            <a:xfrm>
              <a:off x="6005386" y="1770859"/>
              <a:ext cx="1072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Silica Core</a:t>
              </a:r>
              <a:endParaRPr lang="en-US" sz="1400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7035059" y="1938908"/>
              <a:ext cx="11338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333488" y="3884551"/>
              <a:ext cx="8767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309635" y="3730662"/>
              <a:ext cx="10723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Silica Core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08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858954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D42037"/>
                </a:solidFill>
                <a:latin typeface="Arial"/>
                <a:cs typeface="Arial"/>
              </a:rPr>
              <a:t>Fiber Stripping Tools</a:t>
            </a:r>
            <a:endParaRPr lang="en-US" sz="3200" b="1" dirty="0">
              <a:solidFill>
                <a:srgbClr val="D42037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0251" y="3263563"/>
            <a:ext cx="2611340" cy="1335905"/>
            <a:chOff x="67027" y="3210799"/>
            <a:chExt cx="2611340" cy="1335905"/>
          </a:xfrm>
        </p:grpSpPr>
        <p:sp>
          <p:nvSpPr>
            <p:cNvPr id="8" name="Rectangle 7"/>
            <p:cNvSpPr/>
            <p:nvPr/>
          </p:nvSpPr>
          <p:spPr>
            <a:xfrm>
              <a:off x="233976" y="4023484"/>
              <a:ext cx="23652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FTS4</a:t>
              </a:r>
              <a:b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</a:br>
              <a:r>
                <a:rPr lang="en-US" sz="1400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(Three Hole Stripping Tool)</a:t>
              </a:r>
              <a:endParaRPr lang="en-US" sz="1400" b="1" dirty="0">
                <a:solidFill>
                  <a:srgbClr val="404040"/>
                </a:solidFill>
                <a:latin typeface="Avenir Book"/>
                <a:cs typeface="Avenir Book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27" y="3210799"/>
              <a:ext cx="2611340" cy="75728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3298799" y="2935250"/>
            <a:ext cx="2580563" cy="1679905"/>
            <a:chOff x="2894176" y="2930255"/>
            <a:chExt cx="2580563" cy="1679905"/>
          </a:xfrm>
        </p:grpSpPr>
        <p:sp>
          <p:nvSpPr>
            <p:cNvPr id="6" name="Rectangle 5"/>
            <p:cNvSpPr/>
            <p:nvPr/>
          </p:nvSpPr>
          <p:spPr>
            <a:xfrm>
              <a:off x="2919243" y="4086940"/>
              <a:ext cx="25554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T12S25</a:t>
              </a:r>
              <a:b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</a:br>
              <a:r>
                <a:rPr lang="en-US" sz="1400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(For Ø200 µm Core Fiber)</a:t>
              </a:r>
              <a:endParaRPr lang="en-US" sz="1400" dirty="0">
                <a:solidFill>
                  <a:srgbClr val="404040"/>
                </a:solidFill>
                <a:latin typeface="Avenir Book"/>
                <a:cs typeface="Avenir Book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4176" y="2930255"/>
              <a:ext cx="2047485" cy="1161947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/>
          <p:cNvGrpSpPr/>
          <p:nvPr/>
        </p:nvGrpSpPr>
        <p:grpSpPr>
          <a:xfrm>
            <a:off x="6173750" y="2877800"/>
            <a:ext cx="2513050" cy="1690795"/>
            <a:chOff x="6173750" y="2877800"/>
            <a:chExt cx="2513050" cy="1690795"/>
          </a:xfrm>
        </p:grpSpPr>
        <p:sp>
          <p:nvSpPr>
            <p:cNvPr id="9" name="Rectangle 8"/>
            <p:cNvSpPr/>
            <p:nvPr/>
          </p:nvSpPr>
          <p:spPr>
            <a:xfrm>
              <a:off x="6173750" y="4045375"/>
              <a:ext cx="251305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T21S31</a:t>
              </a:r>
              <a:b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</a:br>
              <a:r>
                <a:rPr lang="en-US" sz="1400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(For Ø400 µm Core Fiber)</a:t>
              </a:r>
              <a:endParaRPr lang="en-US" sz="1400" dirty="0">
                <a:solidFill>
                  <a:srgbClr val="404040"/>
                </a:solidFill>
                <a:latin typeface="Avenir Book"/>
                <a:cs typeface="Avenir Book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7126" y="2877800"/>
              <a:ext cx="2057400" cy="1167575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005098" y="1368731"/>
            <a:ext cx="4565903" cy="1431064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 smtClean="0"/>
              <a:t>To expose the bare fiber for cleaving, use a stripping tool suited to the coating and cladding diameters of the fiber with which you are working (examples shown below).</a:t>
            </a:r>
            <a:endParaRPr lang="en-US" sz="2000" dirty="0" smtClean="0">
              <a:latin typeface="Avenir Book"/>
              <a:cs typeface="Avenir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3" y="1368731"/>
            <a:ext cx="3207003" cy="1305176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95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3067" y="1686735"/>
            <a:ext cx="4159477" cy="104828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dirty="0" smtClean="0"/>
              <a:t>Single </a:t>
            </a:r>
            <a:r>
              <a:rPr lang="en-US" sz="1800" dirty="0"/>
              <a:t>30° Bevel Ruby Blade</a:t>
            </a:r>
          </a:p>
          <a:p>
            <a:r>
              <a:rPr lang="en-US" sz="1800" dirty="0"/>
              <a:t>5.2 - 5.5 mm Long Contact Area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58954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D42037"/>
                </a:solidFill>
                <a:latin typeface="Arial"/>
                <a:cs typeface="Arial"/>
              </a:rPr>
              <a:t>Fiber Cleavers</a:t>
            </a:r>
            <a:endParaRPr lang="en-US" sz="3200" b="1" dirty="0">
              <a:solidFill>
                <a:srgbClr val="D42037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0528" y="2979876"/>
            <a:ext cx="3673454" cy="1634582"/>
            <a:chOff x="263758" y="2342152"/>
            <a:chExt cx="4235299" cy="18223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58" y="2342152"/>
              <a:ext cx="4094731" cy="1686066"/>
            </a:xfrm>
            <a:prstGeom prst="rect">
              <a:avLst/>
            </a:prstGeom>
            <a:effectLst>
              <a:outerShdw blurRad="127000" dist="88900" dir="2700000" algn="ctr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2218984" y="3821344"/>
              <a:ext cx="2280073" cy="343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S90R Fiber Scribe</a:t>
              </a:r>
              <a:endParaRPr lang="en-US" sz="1400" b="1" dirty="0">
                <a:solidFill>
                  <a:srgbClr val="40404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95144" y="2444296"/>
              <a:ext cx="194453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Close-Up</a:t>
              </a:r>
            </a:p>
            <a:p>
              <a:r>
                <a:rPr lang="en-US" sz="1400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View</a:t>
              </a:r>
              <a:endParaRPr lang="en-US" sz="1400" dirty="0">
                <a:solidFill>
                  <a:srgbClr val="404040"/>
                </a:solidFill>
                <a:latin typeface="Avenir Book"/>
                <a:cs typeface="Avenir Book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4108704" y="939800"/>
            <a:ext cx="0" cy="37973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93067" y="1179461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Manual Hand Cleaving</a:t>
            </a:r>
            <a:endParaRPr lang="en-US" b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58605" y="1686735"/>
            <a:ext cx="4885395" cy="904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SzPct val="75000"/>
              <a:buFont typeface="Wingdings" panose="05000000000000000000" pitchFamily="2" charset="2"/>
              <a:buChar char="u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88925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Programmable, Automated Cleaver</a:t>
            </a:r>
          </a:p>
          <a:p>
            <a:r>
              <a:rPr lang="en-US" sz="1800" dirty="0" smtClean="0"/>
              <a:t>Fiber Claddings From Ø60 µm to Ø600 µm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58605" y="1179461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Automated Cleaving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4581752" y="2268924"/>
            <a:ext cx="4428136" cy="2650559"/>
            <a:chOff x="4581752" y="2268924"/>
            <a:chExt cx="4428136" cy="26505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6136">
              <a:off x="4581752" y="2268924"/>
              <a:ext cx="3348073" cy="265055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6955536" y="4394320"/>
              <a:ext cx="20543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CAC400 Fiber Cleaver</a:t>
              </a:r>
              <a:endParaRPr lang="en-US" sz="1400" b="1" dirty="0">
                <a:solidFill>
                  <a:srgbClr val="404040"/>
                </a:solidFill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70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858954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877056" y="1203646"/>
            <a:ext cx="5161197" cy="339447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Clean </a:t>
            </a:r>
            <a:r>
              <a:rPr lang="en-US" dirty="0" smtClean="0"/>
              <a:t>Bare </a:t>
            </a:r>
            <a:r>
              <a:rPr lang="en-US" dirty="0"/>
              <a:t>Fiber Using a Lint-Free Wipe Moistened with Isopropyl </a:t>
            </a:r>
            <a:r>
              <a:rPr lang="en-US" dirty="0" smtClean="0"/>
              <a:t>Alcohol</a:t>
            </a:r>
          </a:p>
          <a:p>
            <a:pPr lvl="1"/>
            <a:r>
              <a:rPr lang="en-US" dirty="0" smtClean="0"/>
              <a:t>Can Also Use FCS3 Cleaning Fluid</a:t>
            </a:r>
            <a:endParaRPr lang="en-US" dirty="0"/>
          </a:p>
          <a:p>
            <a:r>
              <a:rPr lang="en-US" dirty="0"/>
              <a:t>Tape </a:t>
            </a:r>
            <a:r>
              <a:rPr lang="en-US" dirty="0" smtClean="0"/>
              <a:t>Exposed </a:t>
            </a:r>
            <a:r>
              <a:rPr lang="en-US" dirty="0"/>
              <a:t>End of </a:t>
            </a:r>
            <a:r>
              <a:rPr lang="en-US" dirty="0" smtClean="0"/>
              <a:t>Fiber </a:t>
            </a:r>
            <a:r>
              <a:rPr lang="en-US" dirty="0"/>
              <a:t>to </a:t>
            </a:r>
            <a:r>
              <a:rPr lang="en-US" dirty="0" smtClean="0"/>
              <a:t>Bench </a:t>
            </a:r>
            <a:r>
              <a:rPr lang="en-US" dirty="0"/>
              <a:t>or Work Surface</a:t>
            </a:r>
          </a:p>
          <a:p>
            <a:r>
              <a:rPr lang="en-US" dirty="0"/>
              <a:t>Leave </a:t>
            </a:r>
            <a:r>
              <a:rPr lang="en-US" dirty="0" smtClean="0"/>
              <a:t>~6 </a:t>
            </a:r>
            <a:r>
              <a:rPr lang="en-US" dirty="0"/>
              <a:t>mm Between </a:t>
            </a:r>
            <a:r>
              <a:rPr lang="en-US" dirty="0" smtClean="0"/>
              <a:t>Edge </a:t>
            </a:r>
            <a:r>
              <a:rPr lang="en-US" dirty="0"/>
              <a:t>of the Surface and </a:t>
            </a:r>
            <a:r>
              <a:rPr lang="en-US" dirty="0" smtClean="0"/>
              <a:t>Tape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D42037"/>
                </a:solidFill>
                <a:latin typeface="Arial"/>
                <a:cs typeface="Arial"/>
              </a:rPr>
              <a:t>Fiber Cleaving: Clean and Attach</a:t>
            </a:r>
            <a:endParaRPr lang="en-US" sz="3200" b="1" dirty="0">
              <a:solidFill>
                <a:srgbClr val="D42037"/>
              </a:solidFill>
              <a:latin typeface="Arial"/>
              <a:cs typeface="Arial"/>
            </a:endParaRPr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2" y="1095966"/>
            <a:ext cx="3429000" cy="3429000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606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858954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D42037"/>
                </a:solidFill>
                <a:latin typeface="Arial"/>
                <a:cs typeface="Arial"/>
              </a:rPr>
              <a:t>Fiber Cleaving: Score</a:t>
            </a:r>
            <a:endParaRPr lang="en-US" sz="3200" b="1" dirty="0">
              <a:solidFill>
                <a:srgbClr val="D42037"/>
              </a:solidFill>
              <a:latin typeface="Arial"/>
              <a:cs typeface="Arial"/>
            </a:endParaRPr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6" y="1169118"/>
            <a:ext cx="3429000" cy="3429000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273296" y="1215210"/>
            <a:ext cx="4675632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SzPct val="75000"/>
              <a:buFont typeface="Wingdings" panose="05000000000000000000" pitchFamily="2" charset="2"/>
              <a:buChar char="u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88925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Pull Fiber Tight and Maintain Tension in the Fiber </a:t>
            </a:r>
          </a:p>
          <a:p>
            <a:r>
              <a:rPr lang="en-US" dirty="0"/>
              <a:t>Keep Scribe Perpendicular to </a:t>
            </a:r>
            <a:r>
              <a:rPr lang="en-US" dirty="0" smtClean="0"/>
              <a:t>Fiber </a:t>
            </a:r>
            <a:r>
              <a:rPr lang="en-US" dirty="0"/>
              <a:t>Optical Axis</a:t>
            </a:r>
          </a:p>
          <a:p>
            <a:r>
              <a:rPr lang="en-US" dirty="0"/>
              <a:t>Apply Minimal Pressure </a:t>
            </a:r>
            <a:r>
              <a:rPr lang="en-US" dirty="0" smtClean="0"/>
              <a:t>to Fiber</a:t>
            </a:r>
          </a:p>
          <a:p>
            <a:pPr lvl="1"/>
            <a:r>
              <a:rPr lang="en-US" dirty="0" smtClean="0"/>
              <a:t>Large </a:t>
            </a:r>
            <a:r>
              <a:rPr lang="en-US" dirty="0"/>
              <a:t>Core </a:t>
            </a:r>
            <a:r>
              <a:rPr lang="en-US" dirty="0" smtClean="0"/>
              <a:t>Fibers (&gt;Ø200 µm) </a:t>
            </a:r>
            <a:r>
              <a:rPr lang="en-US" dirty="0"/>
              <a:t>May Need More </a:t>
            </a:r>
            <a:r>
              <a:rPr lang="en-US" dirty="0" smtClean="0"/>
              <a:t>Pressure</a:t>
            </a:r>
          </a:p>
          <a:p>
            <a:pPr lvl="1"/>
            <a:r>
              <a:rPr lang="en-US" dirty="0" smtClean="0"/>
              <a:t>Drag Blade 1 – 2 mm Across Fiber,</a:t>
            </a:r>
            <a:br>
              <a:rPr lang="en-US" dirty="0" smtClean="0"/>
            </a:br>
            <a:r>
              <a:rPr lang="en-US" dirty="0" smtClean="0"/>
              <a:t>if Necessary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Fiber Cleaving: Score</a:t>
            </a:r>
            <a:endParaRPr lang="en-US" dirty="0"/>
          </a:p>
        </p:txBody>
      </p:sp>
      <p:pic>
        <p:nvPicPr>
          <p:cNvPr id="4" name="Bare_Fiber_Cleave_720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750" out="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4582" y="1304543"/>
            <a:ext cx="5354836" cy="301209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62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>
        <p:fade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858954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D42037"/>
                </a:solidFill>
                <a:latin typeface="Arial"/>
                <a:cs typeface="Arial"/>
              </a:rPr>
              <a:t>Fiber Cleaving: Pull</a:t>
            </a:r>
            <a:endParaRPr lang="en-US" sz="3200" b="1" dirty="0">
              <a:solidFill>
                <a:srgbClr val="D42037"/>
              </a:solidFill>
              <a:latin typeface="Arial"/>
              <a:cs typeface="Arial"/>
            </a:endParaRPr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2" y="1203646"/>
            <a:ext cx="3429000" cy="3429000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072128" y="1203646"/>
            <a:ext cx="4364736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SzPct val="75000"/>
              <a:buFont typeface="Wingdings" panose="05000000000000000000" pitchFamily="2" charset="2"/>
              <a:buChar char="u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88925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200"/>
              </a:spcBef>
              <a:buClr>
                <a:srgbClr val="D42037"/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Hold Taped </a:t>
            </a:r>
            <a:r>
              <a:rPr lang="en-US" dirty="0"/>
              <a:t>End of the </a:t>
            </a:r>
            <a:r>
              <a:rPr lang="en-US" dirty="0" smtClean="0"/>
              <a:t>Fiber to Work Surface</a:t>
            </a:r>
          </a:p>
          <a:p>
            <a:pPr lvl="1"/>
            <a:r>
              <a:rPr lang="en-US" dirty="0" smtClean="0"/>
              <a:t>BFG1 Fiber Gripper Can Be Used for Better Hold on Fiber</a:t>
            </a:r>
            <a:endParaRPr lang="en-US" dirty="0"/>
          </a:p>
          <a:p>
            <a:r>
              <a:rPr lang="en-US" dirty="0"/>
              <a:t>Pull </a:t>
            </a:r>
            <a:r>
              <a:rPr lang="en-US" dirty="0" smtClean="0"/>
              <a:t>Fiber </a:t>
            </a:r>
            <a:r>
              <a:rPr lang="en-US" dirty="0"/>
              <a:t>Straight Back Until It </a:t>
            </a:r>
            <a:r>
              <a:rPr lang="en-US" dirty="0" smtClean="0"/>
              <a:t>Separates</a:t>
            </a:r>
          </a:p>
          <a:p>
            <a:pPr lvl="1"/>
            <a:r>
              <a:rPr lang="en-US" dirty="0" smtClean="0"/>
              <a:t>Aim for Popping Sound</a:t>
            </a:r>
          </a:p>
          <a:p>
            <a:pPr lvl="1"/>
            <a:r>
              <a:rPr lang="en-US" dirty="0" smtClean="0"/>
              <a:t>Do Not Bend or Flex Fiber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35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858954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253358" y="1203646"/>
            <a:ext cx="5621702" cy="221621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Inspect </a:t>
            </a:r>
            <a:r>
              <a:rPr lang="en-US" dirty="0" smtClean="0"/>
              <a:t>Fiber End with </a:t>
            </a:r>
            <a:r>
              <a:rPr lang="en-US" dirty="0"/>
              <a:t>an Eye </a:t>
            </a:r>
            <a:r>
              <a:rPr lang="en-US" dirty="0" smtClean="0"/>
              <a:t>Loupe</a:t>
            </a:r>
          </a:p>
          <a:p>
            <a:r>
              <a:rPr lang="en-US" dirty="0" smtClean="0"/>
              <a:t>Properties of a Good Cleave</a:t>
            </a:r>
          </a:p>
          <a:p>
            <a:pPr lvl="1"/>
            <a:r>
              <a:rPr lang="en-US" dirty="0" smtClean="0"/>
              <a:t>Smooth and Flat Surface</a:t>
            </a:r>
          </a:p>
          <a:p>
            <a:pPr lvl="1"/>
            <a:r>
              <a:rPr lang="en-US" dirty="0" smtClean="0"/>
              <a:t>Perpendicular </a:t>
            </a:r>
            <a:r>
              <a:rPr lang="en-US" dirty="0"/>
              <a:t>to the Optic </a:t>
            </a:r>
            <a:r>
              <a:rPr lang="en-US" dirty="0" smtClean="0"/>
              <a:t>Axis</a:t>
            </a:r>
          </a:p>
          <a:p>
            <a:pPr lvl="1"/>
            <a:r>
              <a:rPr lang="en-US" dirty="0" smtClean="0"/>
              <a:t>No Protrusions, Chips, Scratches, or Cracks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D42037"/>
                </a:solidFill>
                <a:latin typeface="Arial"/>
                <a:cs typeface="Arial"/>
              </a:rPr>
              <a:t>Fiber Cleaving: Inspect</a:t>
            </a:r>
            <a:endParaRPr lang="en-US" sz="3200" b="1" dirty="0">
              <a:solidFill>
                <a:srgbClr val="D42037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2609" y="990958"/>
            <a:ext cx="2585465" cy="1451637"/>
            <a:chOff x="282609" y="1133683"/>
            <a:chExt cx="2585465" cy="1451637"/>
          </a:xfrm>
        </p:grpSpPr>
        <p:grpSp>
          <p:nvGrpSpPr>
            <p:cNvPr id="13" name="Group 12"/>
            <p:cNvGrpSpPr/>
            <p:nvPr/>
          </p:nvGrpSpPr>
          <p:grpSpPr>
            <a:xfrm>
              <a:off x="1770645" y="1133683"/>
              <a:ext cx="1097429" cy="1451637"/>
              <a:chOff x="2039989" y="1006147"/>
              <a:chExt cx="1097429" cy="1451637"/>
            </a:xfrm>
          </p:grpSpPr>
          <p:pic>
            <p:nvPicPr>
              <p:cNvPr id="7" name="Content Placeholder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9082" y="1269124"/>
                <a:ext cx="819245" cy="1188660"/>
              </a:xfrm>
              <a:prstGeom prst="rect">
                <a:avLst/>
              </a:prstGeom>
              <a:effectLst>
                <a:outerShdw blurRad="127000" dist="889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039989" y="1006147"/>
                <a:ext cx="109742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404040"/>
                    </a:solidFill>
                    <a:latin typeface="Avenir Book"/>
                    <a:cs typeface="Avenir Book"/>
                  </a:rPr>
                  <a:t>EYL06X</a:t>
                </a:r>
                <a:endParaRPr lang="en-US" sz="1400" b="1" dirty="0">
                  <a:solidFill>
                    <a:srgbClr val="404040"/>
                  </a:solidFill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82609" y="1133683"/>
              <a:ext cx="1102752" cy="1390006"/>
              <a:chOff x="266114" y="990201"/>
              <a:chExt cx="1102752" cy="1390006"/>
            </a:xfrm>
          </p:grpSpPr>
          <p:pic>
            <p:nvPicPr>
              <p:cNvPr id="6" name="Content Placeholder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114" y="1277455"/>
                <a:ext cx="1102752" cy="1102752"/>
              </a:xfrm>
              <a:prstGeom prst="rect">
                <a:avLst/>
              </a:prstGeom>
              <a:effectLst>
                <a:outerShdw blurRad="127000" dist="889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63204" y="990201"/>
                <a:ext cx="86527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404040"/>
                    </a:solidFill>
                    <a:latin typeface="Avenir Book"/>
                    <a:cs typeface="Avenir Book"/>
                  </a:rPr>
                  <a:t>JEL10</a:t>
                </a:r>
                <a:endParaRPr lang="en-US" sz="1400" b="1" dirty="0">
                  <a:solidFill>
                    <a:srgbClr val="404040"/>
                  </a:solidFill>
                  <a:latin typeface="Avenir Book"/>
                  <a:cs typeface="Avenir Book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3923706" y="3240226"/>
            <a:ext cx="4037166" cy="1371033"/>
            <a:chOff x="4164195" y="3261210"/>
            <a:chExt cx="4037166" cy="1371033"/>
          </a:xfrm>
        </p:grpSpPr>
        <p:grpSp>
          <p:nvGrpSpPr>
            <p:cNvPr id="26" name="Group 25"/>
            <p:cNvGrpSpPr/>
            <p:nvPr/>
          </p:nvGrpSpPr>
          <p:grpSpPr>
            <a:xfrm>
              <a:off x="7145105" y="3261210"/>
              <a:ext cx="1056256" cy="1371033"/>
              <a:chOff x="3916852" y="3232920"/>
              <a:chExt cx="1056256" cy="137103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7780" y="3232920"/>
                <a:ext cx="914400" cy="1063256"/>
              </a:xfrm>
              <a:prstGeom prst="rect">
                <a:avLst/>
              </a:prstGeom>
              <a:effectLst>
                <a:outerShdw blurRad="127000" dist="889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916852" y="4296176"/>
                <a:ext cx="105625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404040"/>
                    </a:solidFill>
                    <a:latin typeface="Avenir Book"/>
                    <a:cs typeface="Avenir Book"/>
                  </a:rPr>
                  <a:t>Good</a:t>
                </a:r>
                <a:endParaRPr lang="en-US" sz="1400" b="1" dirty="0">
                  <a:solidFill>
                    <a:srgbClr val="404040"/>
                  </a:solidFill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164195" y="3310259"/>
              <a:ext cx="1056256" cy="1321984"/>
              <a:chOff x="5536081" y="3324641"/>
              <a:chExt cx="1056256" cy="132198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9006" y="3324641"/>
                <a:ext cx="914400" cy="1063256"/>
              </a:xfrm>
              <a:prstGeom prst="rect">
                <a:avLst/>
              </a:prstGeom>
              <a:effectLst>
                <a:outerShdw blurRad="127000" dist="889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5536081" y="4338848"/>
                <a:ext cx="105625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404040"/>
                    </a:solidFill>
                    <a:latin typeface="Avenir Book"/>
                    <a:cs typeface="Avenir Book"/>
                  </a:rPr>
                  <a:t>Poor</a:t>
                </a:r>
                <a:endParaRPr lang="en-US" sz="1400" b="1" dirty="0">
                  <a:solidFill>
                    <a:srgbClr val="404040"/>
                  </a:solidFill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642071" y="3299915"/>
              <a:ext cx="1056256" cy="1321982"/>
              <a:chOff x="7216683" y="3324642"/>
              <a:chExt cx="1056256" cy="1321982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3834" y="3324642"/>
                <a:ext cx="914400" cy="1063255"/>
              </a:xfrm>
              <a:prstGeom prst="rect">
                <a:avLst/>
              </a:prstGeom>
              <a:effectLst>
                <a:outerShdw blurRad="127000" dist="889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7216683" y="4338847"/>
                <a:ext cx="105625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404040"/>
                    </a:solidFill>
                    <a:latin typeface="Avenir Book"/>
                    <a:cs typeface="Avenir Book"/>
                  </a:rPr>
                  <a:t>Poor</a:t>
                </a:r>
                <a:endParaRPr lang="en-US" sz="1400" b="1" dirty="0">
                  <a:solidFill>
                    <a:srgbClr val="404040"/>
                  </a:solidFill>
                  <a:latin typeface="Avenir Book"/>
                  <a:cs typeface="Avenir Book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158741" y="2569821"/>
            <a:ext cx="2793412" cy="2124506"/>
            <a:chOff x="88423" y="2551683"/>
            <a:chExt cx="2793412" cy="2124506"/>
          </a:xfrm>
        </p:grpSpPr>
        <p:grpSp>
          <p:nvGrpSpPr>
            <p:cNvPr id="14" name="Group 13"/>
            <p:cNvGrpSpPr/>
            <p:nvPr/>
          </p:nvGrpSpPr>
          <p:grpSpPr>
            <a:xfrm>
              <a:off x="273421" y="2551683"/>
              <a:ext cx="2376089" cy="1600818"/>
              <a:chOff x="452202" y="2718310"/>
              <a:chExt cx="2376089" cy="160081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7200" y="3011168"/>
                <a:ext cx="1056256" cy="1307960"/>
              </a:xfrm>
              <a:prstGeom prst="rect">
                <a:avLst/>
              </a:prstGeom>
              <a:effectLst>
                <a:outerShdw blurRad="127000" dist="889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70645" y="3011166"/>
                <a:ext cx="1057646" cy="1307962"/>
              </a:xfrm>
              <a:prstGeom prst="rect">
                <a:avLst/>
              </a:prstGeom>
              <a:effectLst>
                <a:outerShdw blurRad="127000" dist="889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452202" y="2750850"/>
                <a:ext cx="105625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404040"/>
                    </a:solidFill>
                    <a:latin typeface="Avenir Book"/>
                    <a:cs typeface="Avenir Book"/>
                  </a:rPr>
                  <a:t>Poor</a:t>
                </a:r>
                <a:endParaRPr lang="en-US" sz="1400" b="1" dirty="0">
                  <a:solidFill>
                    <a:srgbClr val="404040"/>
                  </a:solidFill>
                  <a:latin typeface="Avenir Book"/>
                  <a:cs typeface="Avenir Book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772035" y="2718310"/>
                <a:ext cx="105625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404040"/>
                    </a:solidFill>
                    <a:latin typeface="Avenir Book"/>
                    <a:cs typeface="Avenir Book"/>
                  </a:rPr>
                  <a:t>Good</a:t>
                </a:r>
                <a:endParaRPr lang="en-US" sz="1400" b="1" dirty="0">
                  <a:solidFill>
                    <a:srgbClr val="404040"/>
                  </a:solidFill>
                  <a:latin typeface="Avenir Book"/>
                  <a:cs typeface="Avenir Book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88423" y="4214524"/>
              <a:ext cx="27934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Rotate Fiber End to See Reflected Light from Tip</a:t>
              </a:r>
              <a:endParaRPr lang="en-US" sz="1200" b="1" dirty="0">
                <a:solidFill>
                  <a:srgbClr val="404040"/>
                </a:solidFill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nitor_presentation_7-15_slide_master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venir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C8776BB-F4FA-467A-817F-33C637B85B3D}" vid="{70FA085B-F479-4E1F-BA8D-55FA668B3EF3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4676</TotalTime>
  <Words>322</Words>
  <Application>Microsoft Office PowerPoint</Application>
  <PresentationFormat>On-screen Show (16:9)</PresentationFormat>
  <Paragraphs>64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Book</vt:lpstr>
      <vt:lpstr>Avenir Medium Oblique</vt:lpstr>
      <vt:lpstr>Wingdings</vt:lpstr>
      <vt:lpstr>Monitor_presentation_7-15_slide_master1</vt:lpstr>
      <vt:lpstr>Fiber Cleaving Tutorial</vt:lpstr>
      <vt:lpstr>Fiber Structure</vt:lpstr>
      <vt:lpstr>Fiber Stripping Tools</vt:lpstr>
      <vt:lpstr>Fiber Cleavers</vt:lpstr>
      <vt:lpstr>Fiber Cleaving: Clean and Attach</vt:lpstr>
      <vt:lpstr>Fiber Cleaving: Score</vt:lpstr>
      <vt:lpstr>Fiber Cleaving: Score</vt:lpstr>
      <vt:lpstr>Fiber Cleaving: Pull</vt:lpstr>
      <vt:lpstr>Fiber Cleaving: Inspect</vt:lpstr>
    </vt:vector>
  </TitlesOfParts>
  <Company>Thorlabs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Femtosecond Ti:Sa Lasers</dc:title>
  <dc:creator>Alex Giacobbe</dc:creator>
  <cp:lastModifiedBy>Allen Yang</cp:lastModifiedBy>
  <cp:revision>197</cp:revision>
  <dcterms:created xsi:type="dcterms:W3CDTF">2015-07-01T12:02:34Z</dcterms:created>
  <dcterms:modified xsi:type="dcterms:W3CDTF">2017-04-10T20:24:40Z</dcterms:modified>
</cp:coreProperties>
</file>